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57" r:id="rId4"/>
    <p:sldId id="258" r:id="rId5"/>
    <p:sldId id="261" r:id="rId6"/>
    <p:sldId id="262" r:id="rId7"/>
    <p:sldId id="266" r:id="rId8"/>
    <p:sldId id="265" r:id="rId9"/>
    <p:sldId id="260" r:id="rId10"/>
    <p:sldId id="264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3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50338704677533"/>
          <c:y val="0.14597226324446302"/>
          <c:w val="0.65647502502353816"/>
          <c:h val="0.747569375760413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spPr>
            <a:solidFill>
              <a:srgbClr val="19B7AE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Sheet1!$B$2:$B$5</c:f>
              <c:numCache>
                <c:formatCode>#,##0</c:formatCode>
                <c:ptCount val="4"/>
                <c:pt idx="0">
                  <c:v>14146</c:v>
                </c:pt>
                <c:pt idx="1">
                  <c:v>20484</c:v>
                </c:pt>
                <c:pt idx="2">
                  <c:v>33654</c:v>
                </c:pt>
                <c:pt idx="3">
                  <c:v>54311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9B-450F-8976-4FCFEFF09BA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EBITDA</c:v>
                </c:pt>
              </c:strCache>
            </c:strRef>
          </c:tx>
          <c:spPr>
            <a:solidFill>
              <a:srgbClr val="3790C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Sheet1!$C$2:$C$5</c:f>
              <c:numCache>
                <c:formatCode>#,##0</c:formatCode>
                <c:ptCount val="4"/>
                <c:pt idx="0">
                  <c:v>1041</c:v>
                </c:pt>
                <c:pt idx="1">
                  <c:v>1884</c:v>
                </c:pt>
                <c:pt idx="2" formatCode="General">
                  <c:v>607</c:v>
                </c:pt>
                <c:pt idx="3">
                  <c:v>2611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9B-450F-8976-4FCFEFF09B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350858232"/>
        <c:axId val="350860192"/>
      </c:barChart>
      <c:catAx>
        <c:axId val="350858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rgbClr val="FFFFFF">
                <a:lumMod val="75000"/>
              </a:srgbClr>
            </a:solidFill>
          </a:ln>
        </c:spPr>
        <c:txPr>
          <a:bodyPr/>
          <a:lstStyle/>
          <a:p>
            <a:pPr>
              <a:defRPr lang="en-GB" sz="900" b="1">
                <a:solidFill>
                  <a:srgbClr val="292929"/>
                </a:solidFill>
                <a:latin typeface="Arial"/>
                <a:cs typeface="Arial"/>
              </a:defRPr>
            </a:pPr>
            <a:endParaRPr lang="en-US"/>
          </a:p>
        </c:txPr>
        <c:crossAx val="350860192"/>
        <c:crosses val="autoZero"/>
        <c:auto val="1"/>
        <c:lblAlgn val="ctr"/>
        <c:lblOffset val="100"/>
        <c:noMultiLvlLbl val="0"/>
      </c:catAx>
      <c:valAx>
        <c:axId val="350860192"/>
        <c:scaling>
          <c:orientation val="minMax"/>
        </c:scaling>
        <c:delete val="0"/>
        <c:axPos val="l"/>
        <c:majorGridlines>
          <c:spPr>
            <a:ln>
              <a:solidFill>
                <a:srgbClr val="FFFFFF">
                  <a:lumMod val="75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GB" sz="1100" b="1">
                    <a:solidFill>
                      <a:srgbClr val="292929"/>
                    </a:solidFill>
                    <a:latin typeface="Arial"/>
                    <a:cs typeface="Arial"/>
                  </a:defRPr>
                </a:pPr>
                <a:r>
                  <a:rPr lang="en-GB" sz="1100" b="1" dirty="0">
                    <a:solidFill>
                      <a:srgbClr val="292929"/>
                    </a:solidFill>
                    <a:latin typeface="Arial"/>
                    <a:cs typeface="Arial"/>
                  </a:rPr>
                  <a:t>($’000)</a:t>
                </a:r>
              </a:p>
            </c:rich>
          </c:tx>
          <c:layout>
            <c:manualLayout>
              <c:xMode val="edge"/>
              <c:yMode val="edge"/>
              <c:x val="6.7250035481124015E-2"/>
              <c:y val="0.36435425303621205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spPr>
          <a:ln>
            <a:solidFill>
              <a:srgbClr val="FFFFFF">
                <a:lumMod val="75000"/>
              </a:srgbClr>
            </a:solidFill>
          </a:ln>
        </c:spPr>
        <c:txPr>
          <a:bodyPr/>
          <a:lstStyle/>
          <a:p>
            <a:pPr>
              <a:defRPr lang="en-GB" sz="900">
                <a:solidFill>
                  <a:schemeClr val="tx1"/>
                </a:solidFill>
                <a:latin typeface="Arial"/>
                <a:cs typeface="Arial"/>
              </a:defRPr>
            </a:pPr>
            <a:endParaRPr lang="en-US"/>
          </a:p>
        </c:txPr>
        <c:crossAx val="3508582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8534414822893204"/>
          <c:y val="2.1508450280592107E-2"/>
          <c:w val="0.35437496265145113"/>
          <c:h val="8.1961421630658921E-2"/>
        </c:manualLayout>
      </c:layout>
      <c:overlay val="0"/>
      <c:txPr>
        <a:bodyPr/>
        <a:lstStyle/>
        <a:p>
          <a:pPr>
            <a:defRPr lang="en-GB" sz="1000" b="1">
              <a:solidFill>
                <a:srgbClr val="292929"/>
              </a:solidFill>
              <a:latin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7089F-E398-4856-ACB7-230D6309F493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BC762-C573-432B-8811-D7EE99B2E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59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22238" y="619125"/>
            <a:ext cx="6916738" cy="3890963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6" y="4721233"/>
            <a:ext cx="5589588" cy="4467225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018082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22238" y="619125"/>
            <a:ext cx="6916738" cy="3890963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8" y="4721235"/>
            <a:ext cx="5589588" cy="4467225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3356651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22238" y="619125"/>
            <a:ext cx="6916738" cy="3890963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7" y="4721234"/>
            <a:ext cx="5589588" cy="4467225"/>
          </a:xfrm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888475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7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44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2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with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B1B6EFC-EF68-4728-BDB4-54AD8AE795D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Confidential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295467" y="404664"/>
            <a:ext cx="10465163" cy="93610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>
              <a:lnSpc>
                <a:spcPct val="9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6"/>
          </p:nvPr>
        </p:nvSpPr>
        <p:spPr>
          <a:xfrm>
            <a:off x="1295467" y="1484784"/>
            <a:ext cx="6240693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261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5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287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32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47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5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6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63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7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5D041-BDC8-4CAA-BF96-8EB8604FE211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6C16F-1ED3-4D9B-A9A2-3F4E9316D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40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cid:CD7EF379-04AD-48BF-BC52-6D1FEB22080A@fxcapital.local" TargetMode="External"/><Relationship Id="rId11" Type="http://schemas.openxmlformats.org/officeDocument/2006/relationships/image" Target="../media/image23.jpeg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Kennet Partners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Founder Investors Circle</a:t>
            </a:r>
          </a:p>
        </p:txBody>
      </p:sp>
    </p:spTree>
    <p:extLst>
      <p:ext uri="{BB962C8B-B14F-4D97-AF65-F5344CB8AC3E}">
        <p14:creationId xmlns:p14="http://schemas.microsoft.com/office/powerpoint/2010/main" val="3455443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65125"/>
            <a:ext cx="10769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Representative Buyout Opportunities Under Review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869950" y="1816100"/>
          <a:ext cx="1048385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Worksheet" r:id="rId3" imgW="9448848" imgH="2400272" progId="Excel.Sheet.12">
                  <p:embed/>
                </p:oleObj>
              </mc:Choice>
              <mc:Fallback>
                <p:oleObj name="Worksheet" r:id="rId3" imgW="9448848" imgH="240027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9950" y="1816100"/>
                        <a:ext cx="10483850" cy="259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9950" y="4291012"/>
            <a:ext cx="9969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Typical deal characteristics: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Control deals that involve a 50 – 80% stake, no full cash outs to founders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Combination of liquidity to founders and primary capital for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Revenue of $4.0 MM - $25.0MM, preferably full-recurring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Cash break-even or manageable burn (&gt; 40% rule, growth minus burn rate)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Sustainable top line growth of &gt; 30% YoY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Attractive SaaS economics with CAC payback of &lt; 12 months and LTV/CACs of &gt; 4.0x</a:t>
            </a:r>
          </a:p>
        </p:txBody>
      </p:sp>
    </p:spTree>
    <p:extLst>
      <p:ext uri="{BB962C8B-B14F-4D97-AF65-F5344CB8AC3E}">
        <p14:creationId xmlns:p14="http://schemas.microsoft.com/office/powerpoint/2010/main" val="393488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7568" y="116632"/>
            <a:ext cx="7848872" cy="936104"/>
          </a:xfrm>
        </p:spPr>
        <p:txBody>
          <a:bodyPr/>
          <a:lstStyle/>
          <a:p>
            <a:r>
              <a:rPr lang="en-GB" dirty="0"/>
              <a:t>  Team: Investors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2495352" y="764704"/>
            <a:ext cx="3024585" cy="2049684"/>
            <a:chOff x="6139814" y="1409797"/>
            <a:chExt cx="3024585" cy="2049684"/>
          </a:xfrm>
        </p:grpSpPr>
        <p:pic>
          <p:nvPicPr>
            <p:cNvPr id="249857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15365" y="1754176"/>
              <a:ext cx="996950" cy="1357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 Box 5"/>
            <p:cNvSpPr txBox="1">
              <a:spLocks noChangeArrowheads="1"/>
            </p:cNvSpPr>
            <p:nvPr/>
          </p:nvSpPr>
          <p:spPr bwMode="gray">
            <a:xfrm>
              <a:off x="7372667" y="1756094"/>
              <a:ext cx="1791484" cy="1703387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/>
            <a:lstStyle/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Partner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Joined Kennet in 2000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28 years investment banking and technology experience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Broadview, advisor, specializing in high-growth technology companies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MBA, Harvard Business School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BS, Georgetown University</a:t>
              </a:r>
            </a:p>
          </p:txBody>
        </p:sp>
        <p:grpSp>
          <p:nvGrpSpPr>
            <p:cNvPr id="3" name="Group 51"/>
            <p:cNvGrpSpPr/>
            <p:nvPr/>
          </p:nvGrpSpPr>
          <p:grpSpPr>
            <a:xfrm>
              <a:off x="6139814" y="1409797"/>
              <a:ext cx="3024585" cy="220518"/>
              <a:chOff x="2928925" y="1409797"/>
              <a:chExt cx="2890961" cy="220518"/>
            </a:xfrm>
          </p:grpSpPr>
          <p:sp>
            <p:nvSpPr>
              <p:cNvPr id="53" name="Line 6"/>
              <p:cNvSpPr>
                <a:spLocks noChangeShapeType="1"/>
              </p:cNvSpPr>
              <p:nvPr/>
            </p:nvSpPr>
            <p:spPr bwMode="auto">
              <a:xfrm flipV="1">
                <a:off x="2928925" y="1628651"/>
                <a:ext cx="2890961" cy="16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l" rtl="0" fontAlgn="base">
                  <a:lnSpc>
                    <a:spcPct val="85000"/>
                  </a:lnSpc>
                  <a:spcBef>
                    <a:spcPct val="65000"/>
                  </a:spcBef>
                  <a:spcAft>
                    <a:spcPct val="0"/>
                  </a:spcAft>
                  <a:buClr>
                    <a:srgbClr val="02288D"/>
                  </a:buClr>
                  <a:buFont typeface="Wingdings" pitchFamily="2" charset="2"/>
                  <a:buChar char="n"/>
                </a:pPr>
                <a:endParaRPr lang="en-US" sz="1700" dirty="0">
                  <a:solidFill>
                    <a:srgbClr val="000000"/>
                  </a:solidFill>
                  <a:latin typeface="Arial"/>
                  <a:ea typeface="MS PGothic" pitchFamily="34" charset="-128"/>
                  <a:cs typeface="Arial"/>
                </a:endParaRPr>
              </a:p>
            </p:txBody>
          </p:sp>
          <p:sp>
            <p:nvSpPr>
              <p:cNvPr id="54" name="Text Box 7"/>
              <p:cNvSpPr txBox="1">
                <a:spLocks noChangeArrowheads="1"/>
              </p:cNvSpPr>
              <p:nvPr/>
            </p:nvSpPr>
            <p:spPr bwMode="auto">
              <a:xfrm>
                <a:off x="2928926" y="1409797"/>
                <a:ext cx="2700000" cy="21544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fontAlgn="base">
                  <a:lnSpc>
                    <a:spcPct val="85000"/>
                  </a:lnSpc>
                  <a:spcBef>
                    <a:spcPct val="65000"/>
                  </a:spcBef>
                  <a:spcAft>
                    <a:spcPct val="0"/>
                  </a:spcAft>
                  <a:buClr>
                    <a:srgbClr val="02288D"/>
                  </a:buClr>
                </a:pPr>
                <a:r>
                  <a:rPr lang="en-GB" sz="1600" dirty="0">
                    <a:solidFill>
                      <a:srgbClr val="000000"/>
                    </a:solidFill>
                    <a:latin typeface="Arial"/>
                    <a:ea typeface="MS PGothic" pitchFamily="34" charset="-128"/>
                    <a:cs typeface="Arial"/>
                  </a:rPr>
                  <a:t>Javier Rojas</a:t>
                </a:r>
              </a:p>
            </p:txBody>
          </p:sp>
        </p:grpSp>
      </p:grpSp>
      <p:grpSp>
        <p:nvGrpSpPr>
          <p:cNvPr id="8" name="Group 36"/>
          <p:cNvGrpSpPr/>
          <p:nvPr/>
        </p:nvGrpSpPr>
        <p:grpSpPr>
          <a:xfrm>
            <a:off x="6456040" y="764704"/>
            <a:ext cx="3096592" cy="2053210"/>
            <a:chOff x="4776976" y="3773072"/>
            <a:chExt cx="2903752" cy="2053210"/>
          </a:xfrm>
        </p:grpSpPr>
        <p:pic>
          <p:nvPicPr>
            <p:cNvPr id="30" name="Picture 29" descr="IMG_7968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4843478" y="4117029"/>
              <a:ext cx="990599" cy="1381119"/>
            </a:xfrm>
            <a:prstGeom prst="rect">
              <a:avLst/>
            </a:prstGeom>
          </p:spPr>
        </p:pic>
        <p:grpSp>
          <p:nvGrpSpPr>
            <p:cNvPr id="9" name="Group 91"/>
            <p:cNvGrpSpPr/>
            <p:nvPr/>
          </p:nvGrpSpPr>
          <p:grpSpPr>
            <a:xfrm>
              <a:off x="4776976" y="3773072"/>
              <a:ext cx="2903752" cy="2053210"/>
              <a:chOff x="250825" y="1409797"/>
              <a:chExt cx="2903752" cy="2053210"/>
            </a:xfrm>
          </p:grpSpPr>
          <p:sp>
            <p:nvSpPr>
              <p:cNvPr id="93" name="Text Box 5"/>
              <p:cNvSpPr txBox="1">
                <a:spLocks noChangeArrowheads="1"/>
              </p:cNvSpPr>
              <p:nvPr/>
            </p:nvSpPr>
            <p:spPr bwMode="gray">
              <a:xfrm>
                <a:off x="1406367" y="1759620"/>
                <a:ext cx="1747977" cy="1703387"/>
              </a:xfrm>
              <a:prstGeom prst="rect">
                <a:avLst/>
              </a:prstGeom>
              <a:noFill/>
              <a:ln w="9525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0" tIns="0" rIns="0" bIns="0"/>
              <a:lstStyle/>
              <a:p>
                <a:pPr marL="146050" indent="-146050">
                  <a:lnSpc>
                    <a:spcPct val="95000"/>
                  </a:lnSpc>
                  <a:spcBef>
                    <a:spcPts val="200"/>
                  </a:spcBef>
                  <a:buClr>
                    <a:srgbClr val="A5A6A6"/>
                  </a:buClr>
                  <a:buSzPct val="120000"/>
                  <a:buFont typeface="Wingdings 3" pitchFamily="18" charset="2"/>
                  <a:buChar char="}"/>
                </a:pPr>
                <a:r>
                  <a:rPr lang="en-GB" sz="1000" dirty="0">
                    <a:solidFill>
                      <a:srgbClr val="292929"/>
                    </a:solidFill>
                    <a:latin typeface="Arial"/>
                    <a:cs typeface="Arial"/>
                  </a:rPr>
                  <a:t>Partner</a:t>
                </a:r>
              </a:p>
              <a:p>
                <a:pPr marL="146050" indent="-146050">
                  <a:lnSpc>
                    <a:spcPct val="95000"/>
                  </a:lnSpc>
                  <a:spcBef>
                    <a:spcPts val="200"/>
                  </a:spcBef>
                  <a:buClr>
                    <a:srgbClr val="A5A6A6"/>
                  </a:buClr>
                  <a:buSzPct val="120000"/>
                  <a:buFont typeface="Wingdings 3" pitchFamily="18" charset="2"/>
                  <a:buChar char="}"/>
                </a:pPr>
                <a:r>
                  <a:rPr lang="en-GB" sz="1000" dirty="0">
                    <a:solidFill>
                      <a:srgbClr val="292929"/>
                    </a:solidFill>
                    <a:latin typeface="Arial"/>
                    <a:cs typeface="Arial"/>
                  </a:rPr>
                  <a:t>Joined Kennet in 2000</a:t>
                </a:r>
              </a:p>
              <a:p>
                <a:pPr marL="146050" indent="-146050">
                  <a:lnSpc>
                    <a:spcPct val="95000"/>
                  </a:lnSpc>
                  <a:spcBef>
                    <a:spcPts val="200"/>
                  </a:spcBef>
                  <a:buClr>
                    <a:srgbClr val="A5A6A6"/>
                  </a:buClr>
                  <a:buSzPct val="120000"/>
                  <a:buFont typeface="Wingdings 3" pitchFamily="18" charset="2"/>
                  <a:buChar char="}"/>
                </a:pPr>
                <a:r>
                  <a:rPr lang="en-GB" sz="1000" dirty="0">
                    <a:solidFill>
                      <a:srgbClr val="292929"/>
                    </a:solidFill>
                    <a:latin typeface="Arial"/>
                    <a:cs typeface="Arial"/>
                  </a:rPr>
                  <a:t>21 years investment banking and technology experience</a:t>
                </a:r>
              </a:p>
              <a:p>
                <a:pPr marL="146050" indent="-146050">
                  <a:lnSpc>
                    <a:spcPct val="95000"/>
                  </a:lnSpc>
                  <a:spcBef>
                    <a:spcPts val="200"/>
                  </a:spcBef>
                  <a:buClr>
                    <a:srgbClr val="A5A6A6"/>
                  </a:buClr>
                  <a:buSzPct val="120000"/>
                  <a:buFont typeface="Wingdings 3" pitchFamily="18" charset="2"/>
                  <a:buChar char="}"/>
                </a:pPr>
                <a:r>
                  <a:rPr lang="en-GB" sz="1000" dirty="0">
                    <a:solidFill>
                      <a:srgbClr val="292929"/>
                    </a:solidFill>
                    <a:latin typeface="Arial"/>
                    <a:cs typeface="Arial"/>
                  </a:rPr>
                  <a:t>Intel, Product Marketing Engineer</a:t>
                </a:r>
              </a:p>
              <a:p>
                <a:pPr marL="146050" indent="-146050">
                  <a:lnSpc>
                    <a:spcPct val="95000"/>
                  </a:lnSpc>
                  <a:spcBef>
                    <a:spcPts val="200"/>
                  </a:spcBef>
                  <a:buClr>
                    <a:srgbClr val="A5A6A6"/>
                  </a:buClr>
                  <a:buSzPct val="120000"/>
                  <a:buFont typeface="Wingdings 3" pitchFamily="18" charset="2"/>
                  <a:buChar char="}"/>
                </a:pPr>
                <a:r>
                  <a:rPr lang="en-GB" sz="1000" dirty="0">
                    <a:solidFill>
                      <a:srgbClr val="292929"/>
                    </a:solidFill>
                    <a:latin typeface="Arial"/>
                    <a:cs typeface="Arial"/>
                  </a:rPr>
                  <a:t>BS Degree, Wharton School, University of Pennsylvania</a:t>
                </a:r>
              </a:p>
            </p:txBody>
          </p:sp>
          <p:grpSp>
            <p:nvGrpSpPr>
              <p:cNvPr id="10" name="Group 93"/>
              <p:cNvGrpSpPr/>
              <p:nvPr/>
            </p:nvGrpSpPr>
            <p:grpSpPr>
              <a:xfrm>
                <a:off x="250825" y="1409797"/>
                <a:ext cx="2903752" cy="220518"/>
                <a:chOff x="2928926" y="1409797"/>
                <a:chExt cx="2775466" cy="220518"/>
              </a:xfrm>
            </p:grpSpPr>
            <p:sp>
              <p:nvSpPr>
                <p:cNvPr id="96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2928926" y="1628651"/>
                  <a:ext cx="2775466" cy="16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pPr algn="l" rtl="0" fontAlgn="base">
                    <a:lnSpc>
                      <a:spcPct val="85000"/>
                    </a:lnSpc>
                    <a:spcBef>
                      <a:spcPct val="65000"/>
                    </a:spcBef>
                    <a:spcAft>
                      <a:spcPct val="0"/>
                    </a:spcAft>
                    <a:buClr>
                      <a:srgbClr val="02288D"/>
                    </a:buClr>
                    <a:buFont typeface="Wingdings" pitchFamily="2" charset="2"/>
                    <a:buChar char="n"/>
                  </a:pPr>
                  <a:endParaRPr lang="en-US" sz="1700" dirty="0">
                    <a:solidFill>
                      <a:srgbClr val="000000"/>
                    </a:solidFill>
                    <a:latin typeface="Arial"/>
                    <a:ea typeface="MS PGothic" pitchFamily="34" charset="-128"/>
                    <a:cs typeface="Arial"/>
                  </a:endParaRPr>
                </a:p>
              </p:txBody>
            </p:sp>
            <p:sp>
              <p:nvSpPr>
                <p:cNvPr id="97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983682" y="1409797"/>
                  <a:ext cx="2700000" cy="21544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square" lIns="0" tIns="0" rIns="0" bIns="0" anchor="ctr">
                  <a:spAutoFit/>
                </a:bodyPr>
                <a:lstStyle/>
                <a:p>
                  <a:pPr fontAlgn="base">
                    <a:lnSpc>
                      <a:spcPct val="85000"/>
                    </a:lnSpc>
                    <a:spcBef>
                      <a:spcPct val="65000"/>
                    </a:spcBef>
                    <a:spcAft>
                      <a:spcPct val="0"/>
                    </a:spcAft>
                    <a:buClr>
                      <a:srgbClr val="02288D"/>
                    </a:buClr>
                  </a:pPr>
                  <a:r>
                    <a:rPr lang="en-GB" sz="1600" dirty="0">
                      <a:solidFill>
                        <a:srgbClr val="000000"/>
                      </a:solidFill>
                      <a:latin typeface="Arial"/>
                      <a:ea typeface="MS PGothic" pitchFamily="34" charset="-128"/>
                      <a:cs typeface="Arial"/>
                    </a:rPr>
                    <a:t>Eric Filipek</a:t>
                  </a:r>
                </a:p>
              </p:txBody>
            </p:sp>
          </p:grpSp>
        </p:grpSp>
      </p:grpSp>
      <p:grpSp>
        <p:nvGrpSpPr>
          <p:cNvPr id="34" name="Group 91"/>
          <p:cNvGrpSpPr/>
          <p:nvPr/>
        </p:nvGrpSpPr>
        <p:grpSpPr>
          <a:xfrm>
            <a:off x="6456041" y="2708920"/>
            <a:ext cx="3096592" cy="2053210"/>
            <a:chOff x="250825" y="1409797"/>
            <a:chExt cx="2903752" cy="2053210"/>
          </a:xfrm>
        </p:grpSpPr>
        <p:sp>
          <p:nvSpPr>
            <p:cNvPr id="35" name="Text Box 5"/>
            <p:cNvSpPr txBox="1">
              <a:spLocks noChangeArrowheads="1"/>
            </p:cNvSpPr>
            <p:nvPr/>
          </p:nvSpPr>
          <p:spPr bwMode="gray">
            <a:xfrm>
              <a:off x="1406367" y="1759620"/>
              <a:ext cx="1747977" cy="1703387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 lIns="0" tIns="0" rIns="0" bIns="0"/>
            <a:lstStyle/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Principal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Joined Kennet in 2007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Leads Deal Sourcing And Investment Review Process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Data analytics/mining specialist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Kinetic Networks; Google</a:t>
              </a:r>
            </a:p>
            <a:p>
              <a:pPr marL="146050" indent="-146050">
                <a:lnSpc>
                  <a:spcPct val="95000"/>
                </a:lnSpc>
                <a:spcBef>
                  <a:spcPts val="200"/>
                </a:spcBef>
                <a:buClr>
                  <a:srgbClr val="A5A6A6"/>
                </a:buClr>
                <a:buSzPct val="120000"/>
                <a:buFont typeface="Wingdings 3" pitchFamily="18" charset="2"/>
                <a:buChar char="}"/>
              </a:pPr>
              <a:r>
                <a:rPr lang="en-GB" sz="1000" dirty="0">
                  <a:solidFill>
                    <a:srgbClr val="292929"/>
                  </a:solidFill>
                  <a:latin typeface="Arial"/>
                  <a:cs typeface="Arial"/>
                </a:rPr>
                <a:t>BA degree University of Pennsylvania</a:t>
              </a:r>
            </a:p>
          </p:txBody>
        </p:sp>
        <p:grpSp>
          <p:nvGrpSpPr>
            <p:cNvPr id="37" name="Group 93"/>
            <p:cNvGrpSpPr/>
            <p:nvPr/>
          </p:nvGrpSpPr>
          <p:grpSpPr>
            <a:xfrm>
              <a:off x="250825" y="1409797"/>
              <a:ext cx="2903752" cy="220518"/>
              <a:chOff x="2928926" y="1409797"/>
              <a:chExt cx="2775466" cy="220518"/>
            </a:xfrm>
          </p:grpSpPr>
          <p:sp>
            <p:nvSpPr>
              <p:cNvPr id="39" name="Line 6"/>
              <p:cNvSpPr>
                <a:spLocks noChangeShapeType="1"/>
              </p:cNvSpPr>
              <p:nvPr/>
            </p:nvSpPr>
            <p:spPr bwMode="auto">
              <a:xfrm flipV="1">
                <a:off x="2928926" y="1628651"/>
                <a:ext cx="2775466" cy="16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 algn="l" rtl="0" fontAlgn="base">
                  <a:lnSpc>
                    <a:spcPct val="85000"/>
                  </a:lnSpc>
                  <a:spcBef>
                    <a:spcPct val="65000"/>
                  </a:spcBef>
                  <a:spcAft>
                    <a:spcPct val="0"/>
                  </a:spcAft>
                  <a:buClr>
                    <a:srgbClr val="02288D"/>
                  </a:buClr>
                  <a:buFont typeface="Wingdings" pitchFamily="2" charset="2"/>
                  <a:buChar char="n"/>
                </a:pPr>
                <a:endParaRPr lang="en-US" sz="1700" dirty="0">
                  <a:solidFill>
                    <a:srgbClr val="000000"/>
                  </a:solidFill>
                  <a:latin typeface="Arial"/>
                  <a:ea typeface="MS PGothic" pitchFamily="34" charset="-128"/>
                  <a:cs typeface="Arial"/>
                </a:endParaRPr>
              </a:p>
            </p:txBody>
          </p:sp>
          <p:sp>
            <p:nvSpPr>
              <p:cNvPr id="40" name="Text Box 7"/>
              <p:cNvSpPr txBox="1">
                <a:spLocks noChangeArrowheads="1"/>
              </p:cNvSpPr>
              <p:nvPr/>
            </p:nvSpPr>
            <p:spPr bwMode="auto">
              <a:xfrm>
                <a:off x="2990511" y="1409797"/>
                <a:ext cx="2700000" cy="21544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fontAlgn="base">
                  <a:lnSpc>
                    <a:spcPct val="85000"/>
                  </a:lnSpc>
                  <a:spcBef>
                    <a:spcPct val="65000"/>
                  </a:spcBef>
                  <a:spcAft>
                    <a:spcPct val="0"/>
                  </a:spcAft>
                  <a:buClr>
                    <a:srgbClr val="02288D"/>
                  </a:buClr>
                </a:pPr>
                <a:r>
                  <a:rPr lang="en-GB" sz="1600" dirty="0">
                    <a:solidFill>
                      <a:srgbClr val="000000"/>
                    </a:solidFill>
                    <a:latin typeface="Arial"/>
                    <a:ea typeface="MS PGothic" pitchFamily="34" charset="-128"/>
                    <a:cs typeface="Arial"/>
                  </a:rPr>
                  <a:t>Francesco Mantica</a:t>
                </a:r>
              </a:p>
            </p:txBody>
          </p:sp>
        </p:grpSp>
      </p:grpSp>
      <p:sp>
        <p:nvSpPr>
          <p:cNvPr id="29" name="Slide Number Placeholder 2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B6EFC-EF68-4728-BDB4-54AD8AE795D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Confidential</a:t>
            </a:r>
          </a:p>
        </p:txBody>
      </p:sp>
      <p:grpSp>
        <p:nvGrpSpPr>
          <p:cNvPr id="26" name="Group 51"/>
          <p:cNvGrpSpPr/>
          <p:nvPr/>
        </p:nvGrpSpPr>
        <p:grpSpPr>
          <a:xfrm>
            <a:off x="2495352" y="2705842"/>
            <a:ext cx="3024585" cy="220518"/>
            <a:chOff x="2928925" y="1409797"/>
            <a:chExt cx="2890961" cy="220518"/>
          </a:xfrm>
        </p:grpSpPr>
        <p:sp>
          <p:nvSpPr>
            <p:cNvPr id="27" name="Line 6"/>
            <p:cNvSpPr>
              <a:spLocks noChangeShapeType="1"/>
            </p:cNvSpPr>
            <p:nvPr/>
          </p:nvSpPr>
          <p:spPr bwMode="auto">
            <a:xfrm flipV="1">
              <a:off x="2928925" y="1628651"/>
              <a:ext cx="2890961" cy="16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algn="l" rtl="0" fontAlgn="base">
                <a:lnSpc>
                  <a:spcPct val="85000"/>
                </a:lnSpc>
                <a:spcBef>
                  <a:spcPct val="65000"/>
                </a:spcBef>
                <a:spcAft>
                  <a:spcPct val="0"/>
                </a:spcAft>
                <a:buClr>
                  <a:srgbClr val="02288D"/>
                </a:buClr>
                <a:buFont typeface="Wingdings" pitchFamily="2" charset="2"/>
                <a:buChar char="n"/>
              </a:pPr>
              <a:endParaRPr lang="en-US" sz="1700" dirty="0">
                <a:solidFill>
                  <a:srgbClr val="000000"/>
                </a:solidFill>
                <a:latin typeface="Arial"/>
                <a:ea typeface="MS PGothic" pitchFamily="34" charset="-128"/>
                <a:cs typeface="Arial"/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2928926" y="1409797"/>
              <a:ext cx="2700000" cy="21544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0" tIns="0" rIns="0" bIns="0" anchor="ctr">
              <a:spAutoFit/>
            </a:bodyPr>
            <a:lstStyle/>
            <a:p>
              <a:pPr fontAlgn="base">
                <a:lnSpc>
                  <a:spcPct val="85000"/>
                </a:lnSpc>
                <a:spcBef>
                  <a:spcPct val="65000"/>
                </a:spcBef>
                <a:spcAft>
                  <a:spcPct val="0"/>
                </a:spcAft>
                <a:buClr>
                  <a:srgbClr val="02288D"/>
                </a:buClr>
              </a:pPr>
              <a:r>
                <a:rPr lang="en-GB" sz="1600" dirty="0">
                  <a:solidFill>
                    <a:srgbClr val="000000"/>
                  </a:solidFill>
                  <a:latin typeface="Arial"/>
                  <a:ea typeface="MS PGothic" pitchFamily="34" charset="-128"/>
                  <a:cs typeface="Arial"/>
                </a:rPr>
                <a:t>Neil Cooper</a:t>
              </a:r>
            </a:p>
          </p:txBody>
        </p:sp>
      </p:grpSp>
      <p:sp>
        <p:nvSpPr>
          <p:cNvPr id="31" name="Text Box 5"/>
          <p:cNvSpPr txBox="1">
            <a:spLocks noChangeArrowheads="1"/>
          </p:cNvSpPr>
          <p:nvPr/>
        </p:nvSpPr>
        <p:spPr bwMode="gray">
          <a:xfrm>
            <a:off x="3647728" y="3093766"/>
            <a:ext cx="1696504" cy="1703387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GB" sz="1000" dirty="0">
                <a:solidFill>
                  <a:srgbClr val="292929"/>
                </a:solidFill>
                <a:latin typeface="Arial"/>
                <a:cs typeface="Arial"/>
              </a:rPr>
              <a:t>Finance Director 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GB" sz="1000" dirty="0">
                <a:solidFill>
                  <a:srgbClr val="292929"/>
                </a:solidFill>
                <a:latin typeface="Arial"/>
                <a:cs typeface="Arial"/>
              </a:rPr>
              <a:t>Joined Kennet in 2012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GB" sz="1000" dirty="0">
                <a:solidFill>
                  <a:srgbClr val="292929"/>
                </a:solidFill>
                <a:latin typeface="Arial"/>
                <a:cs typeface="Arial"/>
              </a:rPr>
              <a:t>Financial Controller, Advent Venture Partners, Baird Capital Partners 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GB" sz="1000" dirty="0">
                <a:solidFill>
                  <a:srgbClr val="292929"/>
                </a:solidFill>
                <a:latin typeface="Arial"/>
                <a:cs typeface="Arial"/>
              </a:rPr>
              <a:t>KPMG, Chartered Accountant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GB" sz="1000" dirty="0">
                <a:solidFill>
                  <a:srgbClr val="292929"/>
                </a:solidFill>
                <a:latin typeface="Arial"/>
                <a:cs typeface="Arial"/>
              </a:rPr>
              <a:t>BSc in Biochemistry, University of Warwick</a:t>
            </a:r>
          </a:p>
        </p:txBody>
      </p:sp>
      <p:pic>
        <p:nvPicPr>
          <p:cNvPr id="32" name="Picture 2" descr="C:\Users\Teena\AppData\Local\Microsoft\Windows\Temporary Internet Files\Content.Outlook\ZNJ9J8LR\_DSC0045crop (2)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8" t="6399" r="23958" b="40502"/>
          <a:stretch/>
        </p:blipFill>
        <p:spPr bwMode="auto">
          <a:xfrm>
            <a:off x="2527042" y="3127675"/>
            <a:ext cx="994609" cy="12241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op 14 IMG_1304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0" t="12706" r="32285" b="15503"/>
          <a:stretch/>
        </p:blipFill>
        <p:spPr>
          <a:xfrm>
            <a:off x="6528049" y="3072586"/>
            <a:ext cx="1062554" cy="1367604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9192344" y="6165304"/>
            <a:ext cx="1368152" cy="620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9079068" y="6361584"/>
            <a:ext cx="162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KP Growth Equity</a:t>
            </a:r>
          </a:p>
        </p:txBody>
      </p:sp>
      <p:pic>
        <p:nvPicPr>
          <p:cNvPr id="41" name="Picture 40" descr="Olivier Verhage.jpg"/>
          <p:cNvPicPr>
            <a:picLocks noChangeAspect="1"/>
          </p:cNvPicPr>
          <p:nvPr/>
        </p:nvPicPr>
        <p:blipFill rotWithShape="1">
          <a:blip r:embed="rId7" cstate="print"/>
          <a:srcRect l="14196" t="12354" r="9792" b="20888"/>
          <a:stretch/>
        </p:blipFill>
        <p:spPr>
          <a:xfrm>
            <a:off x="2494286" y="5006880"/>
            <a:ext cx="1001302" cy="1318886"/>
          </a:xfrm>
          <a:prstGeom prst="rect">
            <a:avLst/>
          </a:prstGeom>
          <a:ln>
            <a:noFill/>
          </a:ln>
        </p:spPr>
      </p:pic>
      <p:sp>
        <p:nvSpPr>
          <p:cNvPr id="42" name="Text Box 5"/>
          <p:cNvSpPr txBox="1">
            <a:spLocks noChangeArrowheads="1"/>
          </p:cNvSpPr>
          <p:nvPr/>
        </p:nvSpPr>
        <p:spPr bwMode="gray">
          <a:xfrm>
            <a:off x="3608778" y="5017996"/>
            <a:ext cx="2631239" cy="1291324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US" sz="1000" dirty="0">
                <a:latin typeface="Arial"/>
                <a:cs typeface="Arial"/>
              </a:rPr>
              <a:t>Associate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US" sz="1000" dirty="0">
                <a:latin typeface="Arial"/>
                <a:cs typeface="Arial"/>
              </a:rPr>
              <a:t>Joined Kennet in 2014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US" sz="1000" dirty="0">
                <a:latin typeface="Arial"/>
                <a:cs typeface="Arial"/>
              </a:rPr>
              <a:t>Nobel Capital Partners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US" sz="1000" dirty="0" err="1">
                <a:latin typeface="Arial"/>
                <a:cs typeface="Arial"/>
              </a:rPr>
              <a:t>Capitalmind</a:t>
            </a:r>
            <a:endParaRPr lang="en-US" sz="1000" dirty="0">
              <a:latin typeface="Arial"/>
              <a:cs typeface="Arial"/>
            </a:endParaRP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r>
              <a:rPr lang="en-US" sz="1000" dirty="0">
                <a:latin typeface="Arial"/>
                <a:cs typeface="Arial"/>
              </a:rPr>
              <a:t>BA, University of Groningen 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</a:pPr>
            <a:r>
              <a:rPr lang="en-US" sz="1000" dirty="0">
                <a:latin typeface="Arial"/>
                <a:cs typeface="Arial"/>
              </a:rPr>
              <a:t>    and MS in Corporate Finance, 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</a:pPr>
            <a:r>
              <a:rPr lang="en-US" sz="1000" dirty="0">
                <a:latin typeface="Arial"/>
                <a:cs typeface="Arial"/>
              </a:rPr>
              <a:t>    Cass Business School</a:t>
            </a: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endParaRPr lang="en-US" sz="1000" dirty="0">
              <a:latin typeface="Arial"/>
              <a:cs typeface="Arial"/>
            </a:endParaRPr>
          </a:p>
          <a:p>
            <a:pPr marL="146050" indent="-146050">
              <a:lnSpc>
                <a:spcPct val="95000"/>
              </a:lnSpc>
              <a:spcBef>
                <a:spcPts val="200"/>
              </a:spcBef>
              <a:buClr>
                <a:srgbClr val="A5A6A6"/>
              </a:buClr>
              <a:buSzPct val="120000"/>
              <a:buFont typeface="Wingdings 3" pitchFamily="18" charset="2"/>
              <a:buChar char="}"/>
            </a:pPr>
            <a:endParaRPr lang="en-US" sz="1000" dirty="0">
              <a:latin typeface="Arial"/>
              <a:cs typeface="Arial"/>
            </a:endParaRP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2423592" y="4653136"/>
            <a:ext cx="2824798" cy="21544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GB" sz="1600" dirty="0">
                <a:solidFill>
                  <a:srgbClr val="000000"/>
                </a:solidFill>
                <a:latin typeface="Arial"/>
                <a:ea typeface="MS PGothic" pitchFamily="34" charset="-128"/>
                <a:cs typeface="Arial"/>
              </a:rPr>
              <a:t>Olivier Verhage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423592" y="4869160"/>
            <a:ext cx="3168352" cy="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07001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Image 8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" t="4619" r="7335" b="16950"/>
          <a:stretch/>
        </p:blipFill>
        <p:spPr>
          <a:xfrm>
            <a:off x="5618395" y="3860481"/>
            <a:ext cx="1080000" cy="1423039"/>
          </a:xfrm>
          <a:prstGeom prst="rect">
            <a:avLst/>
          </a:prstGeom>
        </p:spPr>
      </p:pic>
      <p:pic>
        <p:nvPicPr>
          <p:cNvPr id="44" name="Image 8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9" t="-439" r="23567" b="439"/>
          <a:stretch/>
        </p:blipFill>
        <p:spPr>
          <a:xfrm>
            <a:off x="7927612" y="3860480"/>
            <a:ext cx="1089304" cy="1423040"/>
          </a:xfrm>
          <a:prstGeom prst="rect">
            <a:avLst/>
          </a:prstGeom>
        </p:spPr>
      </p:pic>
      <p:pic>
        <p:nvPicPr>
          <p:cNvPr id="43" name="Image 8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" t="3697" r="5049" b="17332"/>
          <a:stretch/>
        </p:blipFill>
        <p:spPr>
          <a:xfrm>
            <a:off x="7932264" y="1239617"/>
            <a:ext cx="1080000" cy="1423039"/>
          </a:xfrm>
          <a:prstGeom prst="rect">
            <a:avLst/>
          </a:prstGeom>
        </p:spPr>
      </p:pic>
      <p:pic>
        <p:nvPicPr>
          <p:cNvPr id="42" name="Image 4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8" t="7829" r="8418" b="19120"/>
          <a:stretch/>
        </p:blipFill>
        <p:spPr>
          <a:xfrm>
            <a:off x="5618395" y="1239616"/>
            <a:ext cx="1080000" cy="142304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948215" y="2916453"/>
            <a:ext cx="1800200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 Assisting Revolution Prep, Intelepeer, Daptiv</a:t>
            </a:r>
          </a:p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Founder or Senior Executive: Siebel Systems, Macromedia, Frame Technology, Convergent</a:t>
            </a:r>
            <a:endParaRPr lang="en-US" sz="9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2711624" y="2742161"/>
            <a:ext cx="2273382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>
            <a:defPPr>
              <a:defRPr lang="en-US"/>
            </a:defPPr>
            <a:lvl1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  <a:defRPr sz="1400" b="1">
                <a:solidFill>
                  <a:srgbClr val="003969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r>
              <a:rPr lang="en-US" sz="1050" dirty="0">
                <a:solidFill>
                  <a:schemeClr val="tx1"/>
                </a:solidFill>
                <a:latin typeface="Arial"/>
                <a:cs typeface="Arial"/>
              </a:rPr>
              <a:t>William Edwards </a:t>
            </a:r>
            <a:r>
              <a:rPr lang="en-US" sz="1050" b="0" dirty="0">
                <a:solidFill>
                  <a:schemeClr val="tx1"/>
                </a:solidFill>
                <a:latin typeface="Arial"/>
                <a:cs typeface="Arial"/>
              </a:rPr>
              <a:t>(Chairman)</a:t>
            </a:r>
            <a:endParaRPr lang="en-GB" sz="1050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5600" y="404664"/>
            <a:ext cx="7848872" cy="792088"/>
          </a:xfrm>
        </p:spPr>
        <p:txBody>
          <a:bodyPr/>
          <a:lstStyle/>
          <a:p>
            <a:r>
              <a:rPr lang="en-GB" dirty="0"/>
              <a:t>Team: Executive Advisory Board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368131" y="5539879"/>
            <a:ext cx="1580531" cy="630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Chairman of Academix Direct</a:t>
            </a:r>
          </a:p>
          <a:p>
            <a:pPr algn="ctr" defTabSz="971550"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Senior Executive: Publicis &amp; Hal Riney, P&amp;G, General Motors, Ford, ICG, Bain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479568" y="5361706"/>
            <a:ext cx="1357657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Karen Francis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716380" y="2916453"/>
            <a:ext cx="1511771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GB" sz="900" dirty="0">
                <a:solidFill>
                  <a:schemeClr val="tx1"/>
                </a:solidFill>
                <a:latin typeface="Arial"/>
                <a:cs typeface="Arial"/>
              </a:rPr>
              <a:t>Former member of Kennet's investment committee</a:t>
            </a:r>
          </a:p>
          <a:p>
            <a:pPr algn="ctr" defTabSz="971550">
              <a:tabLst>
                <a:tab pos="1885950" algn="l"/>
              </a:tabLst>
            </a:pPr>
            <a:r>
              <a:rPr lang="en-GB" sz="900" dirty="0">
                <a:solidFill>
                  <a:schemeClr val="tx1"/>
                </a:solidFill>
                <a:latin typeface="Arial"/>
                <a:cs typeface="Arial"/>
              </a:rPr>
              <a:t>Senior Executive: Evercore Partner, Jefferies &amp; Co., Broadview</a:t>
            </a:r>
            <a:endParaRPr lang="en-US" sz="9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7793437" y="2742161"/>
            <a:ext cx="1357657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Paul Deninger 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467899" y="2916452"/>
            <a:ext cx="1380995" cy="630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Former Board Advisor: Trading Partners</a:t>
            </a:r>
          </a:p>
          <a:p>
            <a:pPr algn="ctr" defTabSz="971550"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Founder/Chairman &amp; CEO of ComPsych</a:t>
            </a:r>
          </a:p>
        </p:txBody>
      </p:sp>
      <p:sp>
        <p:nvSpPr>
          <p:cNvPr id="66" name="Text Box 7"/>
          <p:cNvSpPr txBox="1">
            <a:spLocks noChangeArrowheads="1"/>
          </p:cNvSpPr>
          <p:nvPr/>
        </p:nvSpPr>
        <p:spPr bwMode="auto">
          <a:xfrm>
            <a:off x="5356696" y="2742161"/>
            <a:ext cx="1603401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Dr. Richard Chaifetz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200315" y="5539879"/>
            <a:ext cx="1296000" cy="630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CEO of IntelePeer </a:t>
            </a:r>
          </a:p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Founder or Senior Executive: CommTech, AT&amp;T Bell Laboratories</a:t>
            </a:r>
          </a:p>
        </p:txBody>
      </p:sp>
      <p:sp>
        <p:nvSpPr>
          <p:cNvPr id="83" name="Text Box 7"/>
          <p:cNvSpPr txBox="1">
            <a:spLocks noChangeArrowheads="1"/>
          </p:cNvSpPr>
          <p:nvPr/>
        </p:nvSpPr>
        <p:spPr bwMode="auto">
          <a:xfrm>
            <a:off x="3349855" y="5361706"/>
            <a:ext cx="996923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Frank Fawzi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536160" y="5539880"/>
            <a:ext cx="1872208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Former CEO of Conversica</a:t>
            </a:r>
          </a:p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Board Director: Academix Direct, Next Performance</a:t>
            </a:r>
          </a:p>
          <a:p>
            <a:pPr algn="ctr" defTabSz="971550"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Founder &amp; Senior Executive: NexTag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7854075" y="5361706"/>
            <a:ext cx="1236378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Mark Bradley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pic>
        <p:nvPicPr>
          <p:cNvPr id="45" name="Image 8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2" t="3581" b="21700"/>
          <a:stretch/>
        </p:blipFill>
        <p:spPr>
          <a:xfrm>
            <a:off x="3301573" y="3860481"/>
            <a:ext cx="1093487" cy="1422501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Confidential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B6EFC-EF68-4728-BDB4-54AD8AE795D1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8" cstate="print"/>
          <a:srcRect l="18141" t="799" r="7308" b="22811"/>
          <a:stretch>
            <a:fillRect/>
          </a:stretch>
        </p:blipFill>
        <p:spPr bwMode="auto">
          <a:xfrm>
            <a:off x="3308315" y="1239616"/>
            <a:ext cx="1080000" cy="142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Rectangle 24"/>
          <p:cNvSpPr/>
          <p:nvPr/>
        </p:nvSpPr>
        <p:spPr>
          <a:xfrm>
            <a:off x="9192344" y="6165304"/>
            <a:ext cx="1368152" cy="620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9079068" y="6361584"/>
            <a:ext cx="162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KP Growth Equity</a:t>
            </a:r>
          </a:p>
        </p:txBody>
      </p:sp>
    </p:spTree>
    <p:extLst>
      <p:ext uri="{BB962C8B-B14F-4D97-AF65-F5344CB8AC3E}">
        <p14:creationId xmlns:p14="http://schemas.microsoft.com/office/powerpoint/2010/main" val="257556363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 8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7" r="3425"/>
          <a:stretch/>
        </p:blipFill>
        <p:spPr>
          <a:xfrm>
            <a:off x="6778575" y="3861048"/>
            <a:ext cx="1089304" cy="1423040"/>
          </a:xfrm>
          <a:prstGeom prst="rect">
            <a:avLst/>
          </a:prstGeom>
        </p:spPr>
      </p:pic>
      <p:pic>
        <p:nvPicPr>
          <p:cNvPr id="48" name="Image 8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" r="4547" b="16027"/>
          <a:stretch/>
        </p:blipFill>
        <p:spPr>
          <a:xfrm>
            <a:off x="4541146" y="3860504"/>
            <a:ext cx="1093487" cy="1423040"/>
          </a:xfrm>
          <a:prstGeom prst="rect">
            <a:avLst/>
          </a:prstGeom>
        </p:spPr>
      </p:pic>
      <p:pic>
        <p:nvPicPr>
          <p:cNvPr id="37" name="6e2b99c4-8bb1-47b8-8dcd-4db0b4a639d9" descr="cid:CD7EF379-04AD-48BF-BC52-6D1FEB22080A@fxcapital.local"/>
          <p:cNvPicPr>
            <a:picLocks noChangeAspect="1"/>
          </p:cNvPicPr>
          <p:nvPr/>
        </p:nvPicPr>
        <p:blipFill rotWithShape="1">
          <a:blip r:embed="rId5" r:link="rId6" cstate="print"/>
          <a:srcRect r="-715" b="24397"/>
          <a:stretch/>
        </p:blipFill>
        <p:spPr bwMode="auto">
          <a:xfrm>
            <a:off x="4551124" y="1297361"/>
            <a:ext cx="1073528" cy="143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 descr="image00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6" r="9924" b="25698"/>
          <a:stretch/>
        </p:blipFill>
        <p:spPr bwMode="auto">
          <a:xfrm>
            <a:off x="2225131" y="1297360"/>
            <a:ext cx="1070770" cy="142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73"/>
          <p:cNvSpPr/>
          <p:nvPr/>
        </p:nvSpPr>
        <p:spPr>
          <a:xfrm>
            <a:off x="6534230" y="5530938"/>
            <a:ext cx="1577994" cy="8463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Former CEO of Recommind </a:t>
            </a:r>
          </a:p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Founder or Senior Executive: Beduin Communication, </a:t>
            </a:r>
            <a:b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Sun Microsystems</a:t>
            </a:r>
          </a:p>
          <a:p>
            <a:pPr algn="ctr" defTabSz="971550">
              <a:tabLst>
                <a:tab pos="1885950" algn="l"/>
              </a:tabLst>
            </a:pPr>
            <a:endParaRPr lang="en-US" sz="9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5" name="Text Box 7"/>
          <p:cNvSpPr txBox="1">
            <a:spLocks noChangeArrowheads="1"/>
          </p:cNvSpPr>
          <p:nvPr/>
        </p:nvSpPr>
        <p:spPr bwMode="auto">
          <a:xfrm>
            <a:off x="6705038" y="5359144"/>
            <a:ext cx="1236378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Robert Tennant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007768" y="5530395"/>
            <a:ext cx="2160240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Former Board Director </a:t>
            </a:r>
            <a:b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of Revolution Prep</a:t>
            </a:r>
          </a:p>
          <a:p>
            <a:pPr algn="ctr" defTabSz="971550"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Founder or Senior Executive: Internships.com, NTI, Vivendi Net USA, MP3.com, Tickets.com, Lexi</a:t>
            </a:r>
          </a:p>
        </p:txBody>
      </p:sp>
      <p:sp>
        <p:nvSpPr>
          <p:cNvPr id="71" name="Text Box 7"/>
          <p:cNvSpPr txBox="1">
            <a:spLocks noChangeArrowheads="1"/>
          </p:cNvSpPr>
          <p:nvPr/>
        </p:nvSpPr>
        <p:spPr bwMode="auto">
          <a:xfrm>
            <a:off x="4536277" y="5358600"/>
            <a:ext cx="1103222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Robin Richards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140226" y="2942208"/>
            <a:ext cx="1895324" cy="630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Former Chairman of FRS Global</a:t>
            </a:r>
          </a:p>
          <a:p>
            <a:pPr algn="ctr" defTabSz="971550"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Founder/Senior Executive:  Currency Cloud, Traiana, Iris Financial, KWI, Cohera, Infinity Financial, Coronet</a:t>
            </a: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4286189" y="2796043"/>
            <a:ext cx="1603401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Michael Laven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5600" y="404664"/>
            <a:ext cx="7848872" cy="792088"/>
          </a:xfrm>
        </p:spPr>
        <p:txBody>
          <a:bodyPr/>
          <a:lstStyle/>
          <a:p>
            <a:r>
              <a:rPr lang="en-GB" dirty="0"/>
              <a:t>Team: Executive Advisory Board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991544" y="2942208"/>
            <a:ext cx="1537944" cy="630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Former CEO of NetPro</a:t>
            </a:r>
          </a:p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Founder or Senior Executive: eEye Digital Security, Homebid.com, ViaSoft, IBM</a:t>
            </a:r>
          </a:p>
        </p:txBody>
      </p: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2002744" y="2796043"/>
            <a:ext cx="1515547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Kevin Hickey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847528" y="5530394"/>
            <a:ext cx="187220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Former CEO of Goviral</a:t>
            </a:r>
          </a:p>
          <a:p>
            <a:pPr algn="ctr" defTabSz="971550">
              <a:tabLst>
                <a:tab pos="1885950" algn="l"/>
              </a:tabLst>
            </a:pPr>
            <a:r>
              <a:rPr lang="en-GB" sz="900" dirty="0">
                <a:solidFill>
                  <a:schemeClr val="tx1"/>
                </a:solidFill>
                <a:latin typeface="Arial"/>
                <a:cs typeface="Arial"/>
              </a:rPr>
              <a:t>Former Board Director: Trademob</a:t>
            </a:r>
            <a:endParaRPr lang="en-US" sz="900" dirty="0">
              <a:solidFill>
                <a:schemeClr val="tx1"/>
              </a:solidFill>
              <a:latin typeface="Arial"/>
              <a:cs typeface="Arial"/>
            </a:endParaRPr>
          </a:p>
          <a:p>
            <a:pPr algn="ctr" defTabSz="971550"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SVP: AOL, EMEA region,</a:t>
            </a:r>
          </a:p>
          <a:p>
            <a:pPr algn="ctr" defTabSz="971550"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Senior Exec: Trade Doubler</a:t>
            </a:r>
          </a:p>
        </p:txBody>
      </p:sp>
      <p:sp>
        <p:nvSpPr>
          <p:cNvPr id="65" name="Text Box 7"/>
          <p:cNvSpPr txBox="1">
            <a:spLocks noChangeArrowheads="1"/>
          </p:cNvSpPr>
          <p:nvPr/>
        </p:nvSpPr>
        <p:spPr bwMode="auto">
          <a:xfrm>
            <a:off x="2076440" y="5358600"/>
            <a:ext cx="1368152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>
            <a:defPPr>
              <a:defRPr lang="en-US"/>
            </a:defPPr>
            <a:lvl1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  <a:defRPr sz="1400" b="1">
                <a:solidFill>
                  <a:srgbClr val="003969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r>
              <a:rPr lang="en-US" sz="1050" dirty="0">
                <a:solidFill>
                  <a:schemeClr val="tx1"/>
                </a:solidFill>
                <a:latin typeface="Arial"/>
                <a:cs typeface="Arial"/>
              </a:rPr>
              <a:t>René Rechtman</a:t>
            </a:r>
            <a:endParaRPr lang="en-GB" sz="1050" b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39" name="Image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8" r="22929" b="21641"/>
          <a:stretch/>
        </p:blipFill>
        <p:spPr>
          <a:xfrm>
            <a:off x="2219865" y="3860504"/>
            <a:ext cx="1081305" cy="1423040"/>
          </a:xfrm>
          <a:prstGeom prst="rect">
            <a:avLst/>
          </a:prstGeom>
        </p:spPr>
      </p:pic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Confidential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B6EFC-EF68-4728-BDB4-54AD8AE795D1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 cstate="print"/>
          <a:srcRect l="13690" r="16529" b="-1914"/>
          <a:stretch/>
        </p:blipFill>
        <p:spPr>
          <a:xfrm>
            <a:off x="6788015" y="1297360"/>
            <a:ext cx="1087016" cy="145118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562551" y="2942208"/>
            <a:ext cx="1537944" cy="630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CEO of Impartner</a:t>
            </a:r>
          </a:p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CEO of WatchGuard Technologies, LANDesk Software, 20/20 Software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573751" y="2796043"/>
            <a:ext cx="1515547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Joe Wang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8544273" y="2780929"/>
            <a:ext cx="1515547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Kerry Hicks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369673" y="2910716"/>
            <a:ext cx="192873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endParaRPr lang="en-US" sz="900" dirty="0">
              <a:latin typeface="Arial"/>
              <a:cs typeface="Arial"/>
            </a:endParaRPr>
          </a:p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latin typeface="Arial"/>
                <a:cs typeface="Arial"/>
              </a:rPr>
              <a:t>Founder and CEO:  </a:t>
            </a:r>
            <a:r>
              <a:rPr lang="en-US" sz="900" dirty="0" err="1">
                <a:latin typeface="Arial"/>
                <a:cs typeface="Arial"/>
              </a:rPr>
              <a:t>HealthGrades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192344" y="6165304"/>
            <a:ext cx="1368152" cy="620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9079068" y="6361584"/>
            <a:ext cx="162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KP Growth Equity</a:t>
            </a:r>
          </a:p>
        </p:txBody>
      </p:sp>
      <p:pic>
        <p:nvPicPr>
          <p:cNvPr id="2050" name="Picture 2" descr="C:\Users\fmantica\AppData\Local\Microsoft\Windows\Temporary Internet Files\Content.Outlook\AXXDK56L\Hicks_KMG_Staver_033.JPG"/>
          <p:cNvPicPr>
            <a:picLocks noChangeAspect="1" noChangeArrowheads="1"/>
          </p:cNvPicPr>
          <p:nvPr/>
        </p:nvPicPr>
        <p:blipFill>
          <a:blip r:embed="rId10" cstate="print"/>
          <a:srcRect l="6781" t="13563" r="25406" b="19701"/>
          <a:stretch>
            <a:fillRect/>
          </a:stretch>
        </p:blipFill>
        <p:spPr bwMode="auto">
          <a:xfrm>
            <a:off x="8832304" y="1268760"/>
            <a:ext cx="975592" cy="1440160"/>
          </a:xfrm>
          <a:prstGeom prst="rect">
            <a:avLst/>
          </a:prstGeom>
          <a:noFill/>
        </p:spPr>
      </p:pic>
      <p:pic>
        <p:nvPicPr>
          <p:cNvPr id="2051" name="Picture 3" descr="C:\Users\fmantica\AppData\Local\Microsoft\Windows\Temporary Internet Files\Content.Outlook\AXXDK56L\Accertify_349.jpg"/>
          <p:cNvPicPr>
            <a:picLocks noChangeAspect="1" noChangeArrowheads="1"/>
          </p:cNvPicPr>
          <p:nvPr/>
        </p:nvPicPr>
        <p:blipFill>
          <a:blip r:embed="rId11" cstate="print"/>
          <a:srcRect b="9392"/>
          <a:stretch>
            <a:fillRect/>
          </a:stretch>
        </p:blipFill>
        <p:spPr bwMode="auto">
          <a:xfrm>
            <a:off x="8760296" y="3861048"/>
            <a:ext cx="1053066" cy="1440160"/>
          </a:xfrm>
          <a:prstGeom prst="rect">
            <a:avLst/>
          </a:prstGeom>
          <a:noFill/>
        </p:spPr>
      </p:pic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8737194" y="5375848"/>
            <a:ext cx="1103222" cy="1413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 anchor="ctr">
            <a:spAutoFit/>
          </a:bodyPr>
          <a:lstStyle/>
          <a:p>
            <a:pPr algn="ctr" fontAlgn="base">
              <a:lnSpc>
                <a:spcPct val="85000"/>
              </a:lnSpc>
              <a:spcBef>
                <a:spcPct val="65000"/>
              </a:spcBef>
              <a:spcAft>
                <a:spcPct val="0"/>
              </a:spcAft>
              <a:buClr>
                <a:srgbClr val="02288D"/>
              </a:buClr>
            </a:pPr>
            <a:r>
              <a:rPr lang="en-US" sz="1050" b="1" dirty="0">
                <a:latin typeface="Arial"/>
                <a:cs typeface="Arial"/>
              </a:rPr>
              <a:t>Jeff Liesendahl</a:t>
            </a:r>
            <a:endParaRPr lang="en-GB" sz="1050" b="1" dirty="0">
              <a:latin typeface="Arial"/>
              <a:ea typeface="MS PGothic" pitchFamily="34" charset="-128"/>
              <a:cs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544272" y="5517232"/>
            <a:ext cx="1577994" cy="8463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/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endParaRPr lang="en-US" sz="900" dirty="0">
              <a:solidFill>
                <a:schemeClr val="tx1"/>
              </a:solidFill>
              <a:latin typeface="Arial"/>
              <a:cs typeface="Arial"/>
            </a:endParaRPr>
          </a:p>
          <a:p>
            <a:pPr algn="ctr" defTabSz="971550">
              <a:spcAft>
                <a:spcPts val="600"/>
              </a:spcAft>
              <a:tabLst>
                <a:tab pos="1885950" algn="l"/>
              </a:tabLst>
            </a:pP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Founder/CEO or Senior Executive: Accertify, </a:t>
            </a:r>
            <a:r>
              <a:rPr lang="en-US" sz="900" dirty="0" err="1">
                <a:solidFill>
                  <a:schemeClr val="tx1"/>
                </a:solidFill>
                <a:latin typeface="Arial"/>
                <a:cs typeface="Arial"/>
              </a:rPr>
              <a:t>RedPrairie</a:t>
            </a:r>
            <a:r>
              <a:rPr lang="en-US" sz="900" dirty="0">
                <a:solidFill>
                  <a:schemeClr val="tx1"/>
                </a:solidFill>
                <a:latin typeface="Arial"/>
                <a:cs typeface="Arial"/>
              </a:rPr>
              <a:t>, Orbitz</a:t>
            </a:r>
          </a:p>
          <a:p>
            <a:pPr algn="ctr" defTabSz="971550">
              <a:tabLst>
                <a:tab pos="1885950" algn="l"/>
              </a:tabLst>
            </a:pPr>
            <a:endParaRPr lang="en-US" sz="9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276479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5125"/>
            <a:ext cx="10439400" cy="14605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New, New Thing in Private Investing:</a:t>
            </a:r>
            <a:br>
              <a:rPr lang="en-US" dirty="0"/>
            </a:br>
            <a:r>
              <a:rPr lang="en-US" sz="3300" b="1" i="1" dirty="0"/>
              <a:t>Founder Investors Circles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Bringing the individual stock selection, transparency, oversite and liquidity to private company investors</a:t>
            </a:r>
          </a:p>
          <a:p>
            <a:pPr lvl="1"/>
            <a:r>
              <a:rPr lang="en-US" dirty="0"/>
              <a:t>Analytics for tracking private stocks</a:t>
            </a:r>
          </a:p>
          <a:p>
            <a:pPr lvl="1"/>
            <a:r>
              <a:rPr lang="en-US" dirty="0"/>
              <a:t>Predictive </a:t>
            </a:r>
            <a:r>
              <a:rPr lang="en-US" dirty="0" err="1"/>
              <a:t>algos</a:t>
            </a:r>
            <a:r>
              <a:rPr lang="en-US" dirty="0"/>
              <a:t> to identify opportunities</a:t>
            </a:r>
          </a:p>
          <a:p>
            <a:pPr lvl="1"/>
            <a:r>
              <a:rPr lang="en-US" dirty="0"/>
              <a:t>Aggregated data sources to identify leadership teams</a:t>
            </a:r>
          </a:p>
          <a:p>
            <a:pPr lvl="1"/>
            <a:r>
              <a:rPr lang="en-US" dirty="0"/>
              <a:t>Crowdsourced due diligence -Collaborative deal review to leverage syndicate market knowledge, experience – Deal evaluation network effect </a:t>
            </a:r>
          </a:p>
          <a:p>
            <a:pPr lvl="1"/>
            <a:r>
              <a:rPr lang="en-US" dirty="0"/>
              <a:t>Investment results directly tied to company </a:t>
            </a:r>
            <a:r>
              <a:rPr lang="en-US"/>
              <a:t>exit timing/outcome   </a:t>
            </a:r>
            <a:endParaRPr lang="en-US" dirty="0"/>
          </a:p>
          <a:p>
            <a:r>
              <a:rPr lang="en-US" dirty="0"/>
              <a:t>Capitalizing on investor syndicate experience and knowledge to source attractive investments</a:t>
            </a:r>
          </a:p>
          <a:p>
            <a:pPr lvl="1"/>
            <a:r>
              <a:rPr lang="en-US" dirty="0"/>
              <a:t>Founders attracted to high value executive syndicate with relevant experience</a:t>
            </a:r>
          </a:p>
          <a:p>
            <a:pPr lvl="1"/>
            <a:r>
              <a:rPr lang="en-US" dirty="0"/>
              <a:t>Syndicate can provide value far beyond capital.</a:t>
            </a:r>
          </a:p>
          <a:p>
            <a:r>
              <a:rPr lang="en-US" dirty="0"/>
              <a:t>Resulting in Deal flow, Above Market Returns, Engagement Opportunities</a:t>
            </a:r>
          </a:p>
        </p:txBody>
      </p:sp>
    </p:spTree>
    <p:extLst>
      <p:ext uri="{BB962C8B-B14F-4D97-AF65-F5344CB8AC3E}">
        <p14:creationId xmlns:p14="http://schemas.microsoft.com/office/powerpoint/2010/main" val="1166020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Kennet Partners: Investors Circle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Who we are:  Kennet Growth Buyout Fund that partners with successful founders to lead and back high growth tech companies</a:t>
            </a:r>
          </a:p>
          <a:p>
            <a:r>
              <a:rPr lang="en-US" dirty="0"/>
              <a:t>History: Over 30 years of experience in tech acquisitions and growth buyouts. Strong record of high value outcomes/compelling returns</a:t>
            </a:r>
          </a:p>
          <a:p>
            <a:r>
              <a:rPr lang="en-US" dirty="0"/>
              <a:t>How we work: Use analytics to source buyouts/investments and match them with seasoned executives and high value tech investors</a:t>
            </a:r>
          </a:p>
          <a:p>
            <a:r>
              <a:rPr lang="en-US" dirty="0"/>
              <a:t>Target Investments : Control deals, high growth, first capital, $5 to $50M in revenue, Selective minority investments</a:t>
            </a:r>
          </a:p>
          <a:p>
            <a:r>
              <a:rPr lang="en-US" dirty="0"/>
              <a:t>Investors Circle: Seasoned tech founders seeking Investment, Advisory and/or Operating Role opportunities in companies related to their backgrounds </a:t>
            </a:r>
          </a:p>
          <a:p>
            <a:r>
              <a:rPr lang="en-US" dirty="0"/>
              <a:t>Result: High value syndicate for companies/ Custom, managed portfolio for investors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93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Kennet Partners: At a glance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Extensive Experience:  Kennet Partners   $700m under management across 4 funds  </a:t>
            </a:r>
          </a:p>
          <a:p>
            <a:r>
              <a:rPr lang="en-US" dirty="0"/>
              <a:t>Deals Processed: Use analytics to evaluate 100K US private companies every 8 weeks. Regional out reach dinners, events to socialize deals</a:t>
            </a:r>
          </a:p>
          <a:p>
            <a:r>
              <a:rPr lang="en-US" dirty="0"/>
              <a:t>Team: Four US investment professionals with over 60 years of combined tech investment and exit experience</a:t>
            </a:r>
          </a:p>
          <a:p>
            <a:r>
              <a:rPr lang="en-US" dirty="0"/>
              <a:t>Exec Advisory Board – 14 executives with high value exits active in sourcing, evaluation, and deal support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828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Deal Sourcing:  Predictive algorithm uses web data to predict high growth, capital efficient opportunities an attractive markets </a:t>
            </a:r>
          </a:p>
          <a:p>
            <a:r>
              <a:rPr lang="en-US" dirty="0"/>
              <a:t>Executive Sourcing: Databases of tech exits, company/team profiles and  prior funding combined to identify/match successful operators </a:t>
            </a:r>
          </a:p>
          <a:p>
            <a:r>
              <a:rPr lang="en-US" dirty="0"/>
              <a:t>Investment Process: Prospects approached/screened for investment </a:t>
            </a:r>
            <a:r>
              <a:rPr lang="en-US" dirty="0" err="1"/>
              <a:t>citeria</a:t>
            </a:r>
            <a:r>
              <a:rPr lang="en-US" dirty="0"/>
              <a:t>: team, growth, capital efficiency, market potential, exit liquidity</a:t>
            </a:r>
          </a:p>
          <a:p>
            <a:r>
              <a:rPr lang="en-US" dirty="0"/>
              <a:t>Investors Circle: Screened investment opportunities presented to investor circle – Tech execs, family offices with relevant backgrounds</a:t>
            </a:r>
          </a:p>
          <a:p>
            <a:r>
              <a:rPr lang="en-US" dirty="0"/>
              <a:t>Investment Oversight: Kennet takes board seats to over see investments on control deals and substantive minority investments. Regular reporting.</a:t>
            </a:r>
          </a:p>
          <a:p>
            <a:r>
              <a:rPr lang="en-US" dirty="0"/>
              <a:t>Investment Economics:  15% carry with 8% hurdle, no catch-up, 2pct transaction fee and modest board fee</a:t>
            </a:r>
          </a:p>
          <a:p>
            <a:r>
              <a:rPr lang="en-US" dirty="0"/>
              <a:t>Liquidity: Target exits in 3 to 5 years, secondary liquidity within Investors Circle</a:t>
            </a:r>
          </a:p>
        </p:txBody>
      </p:sp>
    </p:spTree>
    <p:extLst>
      <p:ext uri="{BB962C8B-B14F-4D97-AF65-F5344CB8AC3E}">
        <p14:creationId xmlns:p14="http://schemas.microsoft.com/office/powerpoint/2010/main" val="2976458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Investor Circle: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Execute NDA – Single agreement covers deals we present</a:t>
            </a:r>
          </a:p>
          <a:p>
            <a:r>
              <a:rPr lang="en-US" dirty="0"/>
              <a:t>Review Deals – Two to Four Page Summary,  Company deck</a:t>
            </a:r>
          </a:p>
          <a:p>
            <a:r>
              <a:rPr lang="en-US" dirty="0"/>
              <a:t>Indicate Preliminary Investor Interest - (Level/Amount)</a:t>
            </a:r>
          </a:p>
          <a:p>
            <a:r>
              <a:rPr lang="en-US" dirty="0"/>
              <a:t>Identify Other Areas of Support If Appropriate</a:t>
            </a:r>
          </a:p>
          <a:p>
            <a:r>
              <a:rPr lang="en-US" dirty="0"/>
              <a:t>Review Kennet IC Memo/ Due Diligence</a:t>
            </a:r>
          </a:p>
          <a:p>
            <a:r>
              <a:rPr lang="en-US" dirty="0"/>
              <a:t>Confirm Syndicate Investor Interest – Subject to confirmatory due diligence</a:t>
            </a:r>
          </a:p>
          <a:p>
            <a:r>
              <a:rPr lang="en-US" dirty="0"/>
              <a:t>Close and Fund Investment – Regular reporting through exit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20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6600056" y="1412776"/>
            <a:ext cx="3816424" cy="30963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B1B6EFC-EF68-4728-BDB4-54AD8AE795D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Prolexic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6"/>
          </p:nvPr>
        </p:nvSpPr>
        <p:spPr>
          <a:xfrm>
            <a:off x="2495600" y="1484784"/>
            <a:ext cx="3816424" cy="4896544"/>
          </a:xfrm>
        </p:spPr>
        <p:txBody>
          <a:bodyPr>
            <a:normAutofit fontScale="70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2600" b="1" kern="0" dirty="0">
                <a:solidFill>
                  <a:srgbClr val="A1A8AD"/>
                </a:solidFill>
              </a:rPr>
              <a:t>Description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100"/>
              </a:spcAft>
            </a:pPr>
            <a:r>
              <a:rPr lang="en-US" sz="2000" dirty="0"/>
              <a:t>Prolexic provides Cloud-based cyber defence solutions, such as distributed denial-of-service (DDoS) detection and mitigation 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100"/>
              </a:spcAft>
            </a:pPr>
            <a:r>
              <a:rPr lang="en-US" sz="2000" dirty="0"/>
              <a:t>Both the Federal government and private sector have experienced a surge in cyber attacks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600" b="1" kern="0" dirty="0">
                <a:solidFill>
                  <a:srgbClr val="A1A8AD"/>
                </a:solidFill>
              </a:rPr>
              <a:t>Value Creation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100"/>
              </a:spcAft>
            </a:pPr>
            <a:r>
              <a:rPr lang="en-US" sz="2000" dirty="0"/>
              <a:t>KP Growth team identified &amp; hired as CEO, IT Security veteran Scott Hammack, who invested $2M alongside Kennet in the March and Oct 2011 financings 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100"/>
              </a:spcAft>
            </a:pPr>
            <a:r>
              <a:rPr lang="en-US" sz="2000" dirty="0"/>
              <a:t>KP Growth team worked closely with the CEO to strengthen the management team with additional senior hires including a new President, VP Development, SVP Sales, </a:t>
            </a:r>
            <a:br>
              <a:rPr lang="en-US" sz="2000" dirty="0"/>
            </a:br>
            <a:r>
              <a:rPr lang="en-US" sz="2000" dirty="0"/>
              <a:t>and SVP Marketing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100"/>
              </a:spcAft>
            </a:pPr>
            <a:r>
              <a:rPr lang="en-US" sz="2000" dirty="0"/>
              <a:t>Managed the sale process to Akamai</a:t>
            </a:r>
          </a:p>
        </p:txBody>
      </p:sp>
      <p:graphicFrame>
        <p:nvGraphicFramePr>
          <p:cNvPr id="6" name="Chart 5"/>
          <p:cNvGraphicFramePr/>
          <p:nvPr>
            <p:extLst/>
          </p:nvPr>
        </p:nvGraphicFramePr>
        <p:xfrm>
          <a:off x="6456040" y="1412776"/>
          <a:ext cx="4211961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44072" y="1484785"/>
            <a:ext cx="86409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GB" sz="1200" b="1" kern="0" dirty="0">
                <a:solidFill>
                  <a:srgbClr val="292929"/>
                </a:solidFill>
              </a:rPr>
              <a:t>Financials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48129" y="4581129"/>
            <a:ext cx="25511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en-GB" sz="1200" b="1" kern="0" dirty="0">
                <a:latin typeface="Arial"/>
                <a:cs typeface="Arial"/>
              </a:rPr>
              <a:t>Exit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7104112" y="4869160"/>
            <a:ext cx="3168352" cy="1296144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100" dirty="0">
                <a:latin typeface="Arial"/>
                <a:cs typeface="Arial"/>
              </a:rPr>
              <a:t>Acquired by Akamai (NASDAQ: AKAM) </a:t>
            </a:r>
            <a:br>
              <a:rPr lang="en-US" sz="1100" dirty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>for $410M in Feb 2014</a:t>
            </a:r>
          </a:p>
          <a:p>
            <a:pPr marL="539750" indent="-184150">
              <a:spcBef>
                <a:spcPts val="0"/>
              </a:spcBef>
              <a:buFont typeface="Wingdings" charset="2"/>
              <a:buChar char="§"/>
            </a:pPr>
            <a:r>
              <a:rPr lang="en-US" sz="1100" dirty="0">
                <a:latin typeface="Arial"/>
                <a:cs typeface="Arial"/>
              </a:rPr>
              <a:t>Total Value      </a:t>
            </a:r>
          </a:p>
          <a:p>
            <a:pPr marL="539750" indent="-184150">
              <a:spcBef>
                <a:spcPts val="0"/>
              </a:spcBef>
              <a:buFont typeface="Wingdings" charset="2"/>
              <a:buChar char="§"/>
            </a:pPr>
            <a:r>
              <a:rPr lang="en-US" sz="1100" dirty="0">
                <a:latin typeface="Arial"/>
                <a:cs typeface="Arial"/>
              </a:rPr>
              <a:t>Invested Cost  </a:t>
            </a:r>
          </a:p>
          <a:p>
            <a:pPr marL="539750" indent="-184150">
              <a:spcBef>
                <a:spcPts val="0"/>
              </a:spcBef>
              <a:buFont typeface="Wingdings" charset="2"/>
              <a:buChar char="§"/>
            </a:pPr>
            <a:r>
              <a:rPr lang="en-US" sz="1100" dirty="0">
                <a:latin typeface="Arial"/>
                <a:cs typeface="Arial"/>
              </a:rPr>
              <a:t>Multiple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16486" b="16486"/>
          <a:stretch/>
        </p:blipFill>
        <p:spPr bwMode="auto">
          <a:xfrm>
            <a:off x="8544272" y="476672"/>
            <a:ext cx="1840378" cy="51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9048328" y="908721"/>
            <a:ext cx="119009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GB" sz="1000" kern="0" dirty="0">
                <a:solidFill>
                  <a:srgbClr val="A1A8AD"/>
                </a:solidFill>
                <a:latin typeface="Arial"/>
                <a:cs typeface="Arial"/>
              </a:rPr>
              <a:t>Florida, USA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92344" y="6165304"/>
            <a:ext cx="1368152" cy="620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079068" y="6361584"/>
            <a:ext cx="162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KP Growth Equity</a:t>
            </a:r>
          </a:p>
        </p:txBody>
      </p:sp>
    </p:spTree>
    <p:extLst>
      <p:ext uri="{BB962C8B-B14F-4D97-AF65-F5344CB8AC3E}">
        <p14:creationId xmlns:p14="http://schemas.microsoft.com/office/powerpoint/2010/main" val="158408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circle-diagram-allblue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alphaModFix amt="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74" y="1556792"/>
            <a:ext cx="4632382" cy="463238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Joe Wang/Impartner Case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B6EFC-EF68-4728-BDB4-54AD8AE795D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Confidential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1714928" y="1484784"/>
            <a:ext cx="3444969" cy="2160240"/>
          </a:xfrm>
          <a:prstGeom prst="wedgeRectCallout">
            <a:avLst>
              <a:gd name="adj1" fmla="val 61079"/>
              <a:gd name="adj2" fmla="val -7031"/>
            </a:avLst>
          </a:prstGeom>
          <a:solidFill>
            <a:schemeClr val="bg1">
              <a:lumMod val="85000"/>
              <a:alpha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6888089" y="3429000"/>
            <a:ext cx="3528393" cy="2592288"/>
          </a:xfrm>
          <a:prstGeom prst="wedgeRectCallout">
            <a:avLst>
              <a:gd name="adj1" fmla="val -60409"/>
              <a:gd name="adj2" fmla="val 13938"/>
            </a:avLst>
          </a:prstGeom>
          <a:solidFill>
            <a:schemeClr val="bg1">
              <a:lumMod val="85000"/>
              <a:alpha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1714928" y="4221088"/>
            <a:ext cx="3228945" cy="1728192"/>
          </a:xfrm>
          <a:prstGeom prst="wedgeRectCallout">
            <a:avLst>
              <a:gd name="adj1" fmla="val 59103"/>
              <a:gd name="adj2" fmla="val 8025"/>
            </a:avLst>
          </a:prstGeom>
          <a:solidFill>
            <a:schemeClr val="bg1">
              <a:lumMod val="85000"/>
              <a:alpha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6816080" y="1484784"/>
            <a:ext cx="3707904" cy="1584176"/>
          </a:xfrm>
          <a:prstGeom prst="wedgeRectCallout">
            <a:avLst>
              <a:gd name="adj1" fmla="val -60143"/>
              <a:gd name="adj2" fmla="val 28293"/>
            </a:avLst>
          </a:prstGeom>
          <a:solidFill>
            <a:schemeClr val="bg1">
              <a:lumMod val="85000"/>
              <a:alpha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75520" y="1916832"/>
            <a:ext cx="3240360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latin typeface="Arial"/>
                <a:cs typeface="Arial"/>
              </a:rPr>
              <a:t>Joe Wang was identified through our proprietary executive sourcing model</a:t>
            </a:r>
          </a:p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latin typeface="Arial"/>
                <a:cs typeface="Arial"/>
              </a:rPr>
              <a:t>As CEO, Joe has delivered 10x+ returns to investors twice (20/20 Software and LANDesk)</a:t>
            </a:r>
          </a:p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latin typeface="Arial"/>
                <a:cs typeface="Arial"/>
              </a:rPr>
              <a:t>We spent a year reviewing deals</a:t>
            </a:r>
          </a:p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latin typeface="Arial"/>
                <a:cs typeface="Arial"/>
              </a:rPr>
              <a:t>Impartner leveraged Joe’s channel experience and local network in Utah (via LANDesk)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75521" y="4581129"/>
            <a:ext cx="29409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  <a:t>Joe had multiple offers – We provided a differentiated compensation package and large co-investment opportunity </a:t>
            </a:r>
          </a:p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  <a:t>Joe recruited several executives from previous teams he led (CFO/CMO)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960097" y="4005065"/>
            <a:ext cx="3312367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  <a:t>Proactive outreach /company was sourced via our Predictive Model</a:t>
            </a:r>
          </a:p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  <a:t>We introduced Joe on the initial discovery calls to assist with diligence and to highlight him as a potential advisor, board member or CEO</a:t>
            </a:r>
          </a:p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  <a:t>Impartner had engaged with a banker and was expecting term sheets within a week. </a:t>
            </a:r>
            <a:b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</a:br>
            <a: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  <a:t>We learned post-deal there were multiple bidders including Battery Ventures and Polaris.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16080" y="1844825"/>
            <a:ext cx="360040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  <a:t>Transaction was a growth buyout – founders wanted to sell majority / large secondary component</a:t>
            </a:r>
          </a:p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  <a:t>Kennet III investment, Conversica provided category relevance and Salesforce ecosystem experience</a:t>
            </a:r>
          </a:p>
          <a:p>
            <a:pPr marL="182880" indent="-182880">
              <a:spcAft>
                <a:spcPts val="600"/>
              </a:spcAft>
              <a:buFont typeface="Lucida Grande"/>
              <a:buChar char="▸"/>
            </a:pPr>
            <a:r>
              <a:rPr lang="en-US" sz="1100" dirty="0">
                <a:solidFill>
                  <a:srgbClr val="292929"/>
                </a:solidFill>
                <a:latin typeface="Arial"/>
                <a:cs typeface="Arial"/>
              </a:rPr>
              <a:t>Strong recurring revenue / SaaS metrics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84809" y="1556793"/>
            <a:ext cx="25469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rgbClr val="292929"/>
                </a:solidFill>
                <a:latin typeface="Arial"/>
                <a:cs typeface="Arial"/>
              </a:rPr>
              <a:t>Team and Advisory Board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04112" y="3501008"/>
            <a:ext cx="30243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rgbClr val="292929"/>
                </a:solidFill>
                <a:latin typeface="Arial"/>
                <a:cs typeface="Arial"/>
              </a:rPr>
              <a:t>Proprietary Company / Executive Sourcing </a:t>
            </a:r>
          </a:p>
        </p:txBody>
      </p:sp>
      <p:pic>
        <p:nvPicPr>
          <p:cNvPr id="19" name="Picture 18" descr="Screen Shot 2015-12-08 at 11.54.11 A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3" y="476672"/>
            <a:ext cx="898337" cy="82874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911127" y="1533633"/>
            <a:ext cx="14103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rgbClr val="292929"/>
                </a:solidFill>
                <a:latin typeface="Arial"/>
                <a:cs typeface="Arial"/>
              </a:rPr>
              <a:t>Target Profile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51585" y="4293097"/>
            <a:ext cx="18734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rgbClr val="292929"/>
                </a:solidFill>
                <a:latin typeface="Arial"/>
                <a:cs typeface="Arial"/>
              </a:rPr>
              <a:t>Operational Focus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192344" y="6165304"/>
            <a:ext cx="1368152" cy="620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9079068" y="6361584"/>
            <a:ext cx="1625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KP Growth Equity</a:t>
            </a:r>
          </a:p>
        </p:txBody>
      </p:sp>
    </p:spTree>
    <p:extLst>
      <p:ext uri="{BB962C8B-B14F-4D97-AF65-F5344CB8AC3E}">
        <p14:creationId xmlns:p14="http://schemas.microsoft.com/office/powerpoint/2010/main" val="420518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Representative Operating Executives Actively Evaluating SaaS Opportunities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Kerry Hicks  - Healthcare / Mountain Region  - </a:t>
            </a:r>
            <a:r>
              <a:rPr lang="en-US" dirty="0" err="1"/>
              <a:t>Healthgrades</a:t>
            </a:r>
            <a:r>
              <a:rPr lang="en-US" dirty="0"/>
              <a:t> $300M</a:t>
            </a:r>
          </a:p>
          <a:p>
            <a:r>
              <a:rPr lang="en-US" dirty="0"/>
              <a:t>Joe Wong	 -  Security, Enterprise Applications /Pacific Northwest  </a:t>
            </a:r>
            <a:r>
              <a:rPr lang="en-US" dirty="0" err="1"/>
              <a:t>LanSystemsn</a:t>
            </a:r>
            <a:r>
              <a:rPr lang="en-US" dirty="0"/>
              <a:t> $400M</a:t>
            </a:r>
          </a:p>
          <a:p>
            <a:r>
              <a:rPr lang="en-US" dirty="0"/>
              <a:t>Steve Dickson – Data center / West Coast  Quest - $1.5 </a:t>
            </a:r>
            <a:r>
              <a:rPr lang="en-US" dirty="0" err="1"/>
              <a:t>Bln</a:t>
            </a:r>
            <a:endParaRPr lang="en-US" dirty="0"/>
          </a:p>
          <a:p>
            <a:r>
              <a:rPr lang="en-US" dirty="0"/>
              <a:t>Kevin Hickey - Security/ Mountain, West Coast – </a:t>
            </a:r>
            <a:r>
              <a:rPr lang="en-US" dirty="0" err="1"/>
              <a:t>Netpro</a:t>
            </a:r>
            <a:r>
              <a:rPr lang="en-US" dirty="0"/>
              <a:t>  $80M / </a:t>
            </a:r>
            <a:r>
              <a:rPr lang="en-US" dirty="0" err="1"/>
              <a:t>Eeye</a:t>
            </a:r>
            <a:r>
              <a:rPr lang="en-US" dirty="0"/>
              <a:t> $___M</a:t>
            </a:r>
          </a:p>
          <a:p>
            <a:r>
              <a:rPr lang="en-US" dirty="0"/>
              <a:t>John Becker – Security/</a:t>
            </a:r>
            <a:r>
              <a:rPr lang="en-US" dirty="0" err="1"/>
              <a:t>MidAtlantic</a:t>
            </a:r>
            <a:r>
              <a:rPr lang="en-US" dirty="0"/>
              <a:t>   Sourcefire $2.3 </a:t>
            </a:r>
            <a:r>
              <a:rPr lang="en-US" dirty="0" err="1"/>
              <a:t>Bln</a:t>
            </a:r>
            <a:endParaRPr lang="en-US" dirty="0"/>
          </a:p>
          <a:p>
            <a:r>
              <a:rPr lang="en-US" dirty="0"/>
              <a:t>Jeff Liesendahl – Accounting, Analytics, Fraud/Midwest   </a:t>
            </a:r>
            <a:r>
              <a:rPr lang="en-US" dirty="0" err="1"/>
              <a:t>Accertify</a:t>
            </a:r>
            <a:r>
              <a:rPr lang="en-US" dirty="0"/>
              <a:t>  $150M</a:t>
            </a:r>
          </a:p>
          <a:p>
            <a:r>
              <a:rPr lang="en-US" dirty="0"/>
              <a:t>Eric Roza – Enterprise Applications, Data/ Mountain, West Coast </a:t>
            </a:r>
            <a:r>
              <a:rPr lang="en-US" dirty="0" err="1"/>
              <a:t>Datalogix</a:t>
            </a:r>
            <a:r>
              <a:rPr lang="en-US" dirty="0"/>
              <a:t> $1.2Bln</a:t>
            </a:r>
          </a:p>
          <a:p>
            <a:r>
              <a:rPr lang="en-US" dirty="0"/>
              <a:t>Russ Artzt – Systems Management  / North East -   CA  $20Bln</a:t>
            </a:r>
          </a:p>
          <a:p>
            <a:r>
              <a:rPr lang="en-US" dirty="0" err="1"/>
              <a:t>Sreekanth</a:t>
            </a:r>
            <a:r>
              <a:rPr lang="en-US" dirty="0"/>
              <a:t> Ravi – Security / Bay Area    Sonic Wall $600M</a:t>
            </a:r>
          </a:p>
          <a:p>
            <a:r>
              <a:rPr lang="en-US" dirty="0"/>
              <a:t>Pete Foley – Systems Management   </a:t>
            </a:r>
            <a:r>
              <a:rPr lang="en-US" dirty="0" err="1"/>
              <a:t>Infobloc</a:t>
            </a:r>
            <a:r>
              <a:rPr lang="en-US" dirty="0"/>
              <a:t>  $1.6bln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207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Kennet with DBlue">
    <a:dk1>
      <a:srgbClr val="292929"/>
    </a:dk1>
    <a:lt1>
      <a:srgbClr val="FFFFFF"/>
    </a:lt1>
    <a:dk2>
      <a:srgbClr val="5F5F5F"/>
    </a:dk2>
    <a:lt2>
      <a:srgbClr val="C0C0C0"/>
    </a:lt2>
    <a:accent1>
      <a:srgbClr val="3790CF"/>
    </a:accent1>
    <a:accent2>
      <a:srgbClr val="19B7AE"/>
    </a:accent2>
    <a:accent3>
      <a:srgbClr val="ACCA64"/>
    </a:accent3>
    <a:accent4>
      <a:srgbClr val="FDCA31"/>
    </a:accent4>
    <a:accent5>
      <a:srgbClr val="FBAD54"/>
    </a:accent5>
    <a:accent6>
      <a:srgbClr val="002060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1799</TotalTime>
  <Words>1370</Words>
  <Application>Microsoft Office PowerPoint</Application>
  <PresentationFormat>Widescreen</PresentationFormat>
  <Paragraphs>197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MS PGothic</vt:lpstr>
      <vt:lpstr>Arial</vt:lpstr>
      <vt:lpstr>Calibri</vt:lpstr>
      <vt:lpstr>Calibri Light</vt:lpstr>
      <vt:lpstr>Lucida Grande</vt:lpstr>
      <vt:lpstr>Times New Roman</vt:lpstr>
      <vt:lpstr>Wingdings</vt:lpstr>
      <vt:lpstr>Wingdings 3</vt:lpstr>
      <vt:lpstr>Office Theme</vt:lpstr>
      <vt:lpstr>Worksheet</vt:lpstr>
      <vt:lpstr>Kennet Partners</vt:lpstr>
      <vt:lpstr>The New, New Thing in Private Investing: Founder Investors Circles </vt:lpstr>
      <vt:lpstr>Kennet Partners: Investors Circle</vt:lpstr>
      <vt:lpstr>Kennet Partners: At a glance</vt:lpstr>
      <vt:lpstr>Investment Process</vt:lpstr>
      <vt:lpstr>Investor Circle: Process</vt:lpstr>
      <vt:lpstr>Case Study: Prolexic</vt:lpstr>
      <vt:lpstr>Joe Wang/Impartner Case Study</vt:lpstr>
      <vt:lpstr>Representative Operating Executives Actively Evaluating SaaS Opportunities</vt:lpstr>
      <vt:lpstr>Representative Buyout Opportunities Under Review</vt:lpstr>
      <vt:lpstr>  Team: Investors</vt:lpstr>
      <vt:lpstr>Team: Executive Advisory Board</vt:lpstr>
      <vt:lpstr>Team: Executive Advisory Board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Kennet Partner</dc:title>
  <dc:creator>Javier Rojas</dc:creator>
  <cp:lastModifiedBy>Olivier</cp:lastModifiedBy>
  <cp:revision>32</cp:revision>
  <dcterms:created xsi:type="dcterms:W3CDTF">2017-02-16T20:42:23Z</dcterms:created>
  <dcterms:modified xsi:type="dcterms:W3CDTF">2017-02-27T21:33:25Z</dcterms:modified>
</cp:coreProperties>
</file>